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56" r:id="rId6"/>
    <p:sldId id="257" r:id="rId7"/>
    <p:sldId id="258" r:id="rId8"/>
    <p:sldId id="259" r:id="rId9"/>
    <p:sldId id="260"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Rice" userId="6b489518017f99db" providerId="LiveId" clId="{A0843BE6-C33F-4E27-943D-78E61E12B776}"/>
  </pc:docChgLst>
  <pc:docChgLst>
    <pc:chgData name="Jay Rice" userId="6b489518017f99db" providerId="LiveId" clId="{0F97C2F9-FD9E-4F7F-B0E7-21A60B40F7DF}"/>
  </pc:docChgLst>
  <pc:docChgLst>
    <pc:chgData name="Jay Rice" userId="6b489518017f99db" providerId="LiveId" clId="{6EF4A489-CB75-4F6C-8DA1-EF90DD2FDEAA}"/>
  </pc:docChgLst>
  <pc:docChgLst>
    <pc:chgData name="Jamie Rice" userId="961b8a01-72f6-402d-803e-2bd16a82fc1b" providerId="ADAL" clId="{2514472C-2177-401C-99B2-11B3A16B05D8}"/>
    <pc:docChg chg="modSld">
      <pc:chgData name="Jamie Rice" userId="961b8a01-72f6-402d-803e-2bd16a82fc1b" providerId="ADAL" clId="{2514472C-2177-401C-99B2-11B3A16B05D8}" dt="2019-08-12T16:14:01.297" v="71" actId="20577"/>
      <pc:docMkLst>
        <pc:docMk/>
      </pc:docMkLst>
      <pc:sldChg chg="modSp">
        <pc:chgData name="Jamie Rice" userId="961b8a01-72f6-402d-803e-2bd16a82fc1b" providerId="ADAL" clId="{2514472C-2177-401C-99B2-11B3A16B05D8}" dt="2019-08-12T16:14:01.297" v="71" actId="20577"/>
        <pc:sldMkLst>
          <pc:docMk/>
          <pc:sldMk cId="2084608833" sldId="263"/>
        </pc:sldMkLst>
        <pc:spChg chg="mod">
          <ac:chgData name="Jamie Rice" userId="961b8a01-72f6-402d-803e-2bd16a82fc1b" providerId="ADAL" clId="{2514472C-2177-401C-99B2-11B3A16B05D8}" dt="2019-08-12T16:14:01.297" v="71" actId="20577"/>
          <ac:spMkLst>
            <pc:docMk/>
            <pc:sldMk cId="2084608833" sldId="263"/>
            <ac:spMk id="23" creationId="{47A5A174-A0C2-466B-9A28-B25D129EB16A}"/>
          </ac:spMkLst>
        </pc:spChg>
      </pc:sldChg>
    </pc:docChg>
  </pc:docChgLst>
  <pc:docChgLst>
    <pc:chgData name="Jamie Rice" userId="961b8a01-72f6-402d-803e-2bd16a82fc1b" providerId="ADAL" clId="{02D89DC5-4B25-45DB-AA3F-8860A579ED0C}"/>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05E1-CD01-483E-AC0E-2CB33F2A9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ADFF09-C3D2-44D6-83F4-249ED5A24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68CA78-790B-4C51-8E30-1C93499223B9}"/>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255E933D-DE23-4CA2-AD40-6D6482E472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27A066-2A49-4D2C-A2E0-347656F3C2AB}"/>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3649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562F-202B-4FBD-B287-BEA3B526DD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08837-D000-4AB9-ADD1-50E482608F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5124B-71EE-4CE6-B0EE-707CD3435425}"/>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0D8DC1B7-A2CF-43D8-9993-2F166B4ED9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7D4970-54A1-4834-A81B-6399E1825F35}"/>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7196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0CA2-1957-4C5E-9FF2-7B5194376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276594-3489-411C-A964-DF469E45FB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82C735-577A-4469-B2ED-CD7C2DEF149B}"/>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ADBF6121-B97A-45F2-8CBE-0FEB0DA235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4427A-E3BF-494C-8971-41BD96803DDF}"/>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215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B5D8-AF7B-44E5-9483-34B72358E6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1C3762-E471-4EC7-9269-75E8E62579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6C4675-539D-4E17-BFAD-695D9F6C3C21}"/>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ADCDDFA0-57BE-4FFA-B4F2-86CFEF9475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E518CF-55B8-420D-ACCB-58D7D6389A1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99336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31A-E64E-45D0-AC08-94F2903D7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6A0704-5B24-4F8B-9078-FCF4BCD63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D93127-E987-4800-8CC3-EFDE47616366}"/>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320A2B04-4141-40BA-B0E0-706E4C79F9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8955A-843A-4C81-8333-8068E11946B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8405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E255-BF42-46EE-841D-F96074902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C1C0A1-B09D-4172-A516-05D03381F7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3590DB-088A-4BDE-A586-512799EDEB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BAAE7-722C-4782-95E4-1B33A8DD30AB}"/>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6" name="Footer Placeholder 5">
            <a:extLst>
              <a:ext uri="{FF2B5EF4-FFF2-40B4-BE49-F238E27FC236}">
                <a16:creationId xmlns:a16="http://schemas.microsoft.com/office/drawing/2014/main" id="{E3EC1EFD-1F0D-4DE0-9AE6-372110DB4F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1D3A96-49F1-4794-9F8E-939B4CE71CB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03414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20-2CEB-410F-A221-356360FF24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A5C8BE-6434-455F-A089-4209B352B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60C591-20A5-4454-B584-7F542DC525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5E4494A-57CB-4525-9CDB-07EB6C2BC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ABAF69-93B0-49F0-8833-6BEB846C45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D916C8-4DDC-4639-84FE-6EB9A5046E87}"/>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8" name="Footer Placeholder 7">
            <a:extLst>
              <a:ext uri="{FF2B5EF4-FFF2-40B4-BE49-F238E27FC236}">
                <a16:creationId xmlns:a16="http://schemas.microsoft.com/office/drawing/2014/main" id="{F314E2F7-EEB4-4B61-B91A-F18959451C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FFE36D-FBAE-4BDA-8DDA-EBB9BD5E616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46861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A029-C225-448E-95B4-E3BF93F789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32DA0D-5375-4B49-A998-14C686877603}"/>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4" name="Footer Placeholder 3">
            <a:extLst>
              <a:ext uri="{FF2B5EF4-FFF2-40B4-BE49-F238E27FC236}">
                <a16:creationId xmlns:a16="http://schemas.microsoft.com/office/drawing/2014/main" id="{BB179413-E695-4E5D-B8EF-E120AD584D1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663ABE-5108-4120-8965-BC16D7CECD8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6274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065BE-7974-44FA-9C34-F687FDDB4E27}"/>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3" name="Footer Placeholder 2">
            <a:extLst>
              <a:ext uri="{FF2B5EF4-FFF2-40B4-BE49-F238E27FC236}">
                <a16:creationId xmlns:a16="http://schemas.microsoft.com/office/drawing/2014/main" id="{70E2DB3E-90F7-4C4E-B538-8190CC68A4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743D2D-A27E-4738-A0F1-B8668C21FAD2}"/>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19634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3DA-B981-428A-9DEC-930D6530A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1CC8B3D-7AAD-456A-84CE-4ACA4BDE9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5F91D89-6317-4C4B-954B-4C7BCE653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163E5-5A94-4350-8438-D9E9F4279755}"/>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6" name="Footer Placeholder 5">
            <a:extLst>
              <a:ext uri="{FF2B5EF4-FFF2-40B4-BE49-F238E27FC236}">
                <a16:creationId xmlns:a16="http://schemas.microsoft.com/office/drawing/2014/main" id="{D373BDDC-9CF8-400B-A920-28A83DFBD1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3B585-F35A-41FB-8337-5562FD9C702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53983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67ED-2892-4FAA-890C-0D40C2B0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8553B1-F0F2-4793-83EC-BD67DA9F8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34D885-7894-4A84-87BF-9E8656229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67CDF3-1BA1-4C50-B070-EA209F84F1D7}"/>
              </a:ext>
            </a:extLst>
          </p:cNvPr>
          <p:cNvSpPr>
            <a:spLocks noGrp="1"/>
          </p:cNvSpPr>
          <p:nvPr>
            <p:ph type="dt" sz="half" idx="10"/>
          </p:nvPr>
        </p:nvSpPr>
        <p:spPr/>
        <p:txBody>
          <a:bodyPr/>
          <a:lstStyle/>
          <a:p>
            <a:fld id="{071C6717-2BD4-4B28-A39D-DBD630746C18}" type="datetimeFigureOut">
              <a:rPr lang="en-GB" smtClean="0"/>
              <a:t>12/08/2019</a:t>
            </a:fld>
            <a:endParaRPr lang="en-GB"/>
          </a:p>
        </p:txBody>
      </p:sp>
      <p:sp>
        <p:nvSpPr>
          <p:cNvPr id="6" name="Footer Placeholder 5">
            <a:extLst>
              <a:ext uri="{FF2B5EF4-FFF2-40B4-BE49-F238E27FC236}">
                <a16:creationId xmlns:a16="http://schemas.microsoft.com/office/drawing/2014/main" id="{905759C3-6629-4BD8-B221-CBE09C12F2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AA2006-DB84-4691-9589-14F83740A1AE}"/>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1882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176B-A9E5-4314-8601-4BD589FD2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04416-5EF6-4817-BFBD-4D408E2ED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6BCBCB-610B-4F3D-8A1C-375D4DDB3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C6717-2BD4-4B28-A39D-DBD630746C18}" type="datetimeFigureOut">
              <a:rPr lang="en-GB" smtClean="0"/>
              <a:t>12/08/2019</a:t>
            </a:fld>
            <a:endParaRPr lang="en-GB"/>
          </a:p>
        </p:txBody>
      </p:sp>
      <p:sp>
        <p:nvSpPr>
          <p:cNvPr id="5" name="Footer Placeholder 4">
            <a:extLst>
              <a:ext uri="{FF2B5EF4-FFF2-40B4-BE49-F238E27FC236}">
                <a16:creationId xmlns:a16="http://schemas.microsoft.com/office/drawing/2014/main" id="{AC98A02E-8D75-499A-B0FD-9FA8C886A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EA0F284-5BE3-426A-A2B2-D1720039B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768A-470C-4C3A-AA1F-E55A53E82763}" type="slidenum">
              <a:rPr lang="en-GB" smtClean="0"/>
              <a:t>‹#›</a:t>
            </a:fld>
            <a:endParaRPr lang="en-GB"/>
          </a:p>
        </p:txBody>
      </p:sp>
    </p:spTree>
    <p:extLst>
      <p:ext uri="{BB962C8B-B14F-4D97-AF65-F5344CB8AC3E}">
        <p14:creationId xmlns:p14="http://schemas.microsoft.com/office/powerpoint/2010/main" val="418987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F3D09-BA19-4E92-A5AC-3B9F9020AA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6023"/>
            <a:ext cx="10998437" cy="6874023"/>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pic>
        <p:nvPicPr>
          <p:cNvPr id="18" name="Picture 17">
            <a:extLst>
              <a:ext uri="{FF2B5EF4-FFF2-40B4-BE49-F238E27FC236}">
                <a16:creationId xmlns:a16="http://schemas.microsoft.com/office/drawing/2014/main" id="{EAF15805-6EFD-4046-9278-89CCBAE6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3" y="163902"/>
            <a:ext cx="988056" cy="1497523"/>
          </a:xfrm>
          <a:prstGeom prst="rect">
            <a:avLst/>
          </a:prstGeom>
        </p:spPr>
      </p:pic>
      <p:sp>
        <p:nvSpPr>
          <p:cNvPr id="21" name="TextBox 20">
            <a:extLst>
              <a:ext uri="{FF2B5EF4-FFF2-40B4-BE49-F238E27FC236}">
                <a16:creationId xmlns:a16="http://schemas.microsoft.com/office/drawing/2014/main" id="{290F9747-6880-48F9-8289-CA10C634683C}"/>
              </a:ext>
            </a:extLst>
          </p:cNvPr>
          <p:cNvSpPr txBox="1"/>
          <p:nvPr/>
        </p:nvSpPr>
        <p:spPr>
          <a:xfrm>
            <a:off x="1145049" y="512553"/>
            <a:ext cx="3322978" cy="800219"/>
          </a:xfrm>
          <a:prstGeom prst="rect">
            <a:avLst/>
          </a:prstGeom>
          <a:noFill/>
        </p:spPr>
        <p:txBody>
          <a:bodyPr wrap="square" rtlCol="0">
            <a:spAutoFit/>
          </a:bodyPr>
          <a:lstStyle/>
          <a:p>
            <a:r>
              <a:rPr lang="en-US" sz="3400" dirty="0">
                <a:latin typeface="Trajan Pro" charset="0"/>
                <a:ea typeface="Trajan Pro" charset="0"/>
                <a:cs typeface="Trajan Pro" charset="0"/>
              </a:rPr>
              <a:t>Zen Wealth</a:t>
            </a:r>
          </a:p>
          <a:p>
            <a:r>
              <a:rPr lang="en-US" sz="1200" dirty="0">
                <a:latin typeface="Trajan Pro" charset="0"/>
                <a:ea typeface="Trajan Pro" charset="0"/>
                <a:cs typeface="Trajan Pro" charset="0"/>
              </a:rPr>
              <a:t>Financial Freedom and Security</a:t>
            </a:r>
          </a:p>
        </p:txBody>
      </p:sp>
      <p:sp>
        <p:nvSpPr>
          <p:cNvPr id="23" name="TextBox 22">
            <a:extLst>
              <a:ext uri="{FF2B5EF4-FFF2-40B4-BE49-F238E27FC236}">
                <a16:creationId xmlns:a16="http://schemas.microsoft.com/office/drawing/2014/main" id="{47A5A174-A0C2-466B-9A28-B25D129EB16A}"/>
              </a:ext>
            </a:extLst>
          </p:cNvPr>
          <p:cNvSpPr txBox="1"/>
          <p:nvPr/>
        </p:nvSpPr>
        <p:spPr>
          <a:xfrm>
            <a:off x="-1" y="4808475"/>
            <a:ext cx="8691155" cy="1508105"/>
          </a:xfrm>
          <a:prstGeom prst="rect">
            <a:avLst/>
          </a:prstGeom>
          <a:solidFill>
            <a:schemeClr val="tx2">
              <a:lumMod val="75000"/>
            </a:schemeClr>
          </a:solidFill>
        </p:spPr>
        <p:txBody>
          <a:bodyPr wrap="square" rtlCol="0">
            <a:spAutoFit/>
          </a:bodyPr>
          <a:lstStyle/>
          <a:p>
            <a:r>
              <a:rPr lang="en-US" sz="2400" dirty="0">
                <a:solidFill>
                  <a:schemeClr val="bg1"/>
                </a:solidFill>
                <a:latin typeface="Trajan Pro" charset="0"/>
                <a:ea typeface="Trajan Pro" charset="0"/>
                <a:cs typeface="Trajan Pro" charset="0"/>
              </a:rPr>
              <a:t>The importance of understanding Investment Risk</a:t>
            </a:r>
          </a:p>
          <a:p>
            <a:r>
              <a:rPr lang="en-US" sz="1600">
                <a:solidFill>
                  <a:schemeClr val="bg1"/>
                </a:solidFill>
                <a:latin typeface="Trajan Pro" charset="0"/>
                <a:ea typeface="Trajan Pro" charset="0"/>
                <a:cs typeface="Trajan Pro" charset="0"/>
              </a:rPr>
              <a:t>September 2019</a:t>
            </a:r>
            <a:endParaRPr lang="en-US" sz="1600" dirty="0">
              <a:solidFill>
                <a:schemeClr val="bg1"/>
              </a:solidFill>
              <a:latin typeface="Trajan Pro" charset="0"/>
              <a:ea typeface="Trajan Pro" charset="0"/>
              <a:cs typeface="Trajan Pro" charset="0"/>
            </a:endParaRPr>
          </a:p>
          <a:p>
            <a:pPr algn="r"/>
            <a:r>
              <a:rPr lang="en-GB" sz="1200" dirty="0">
                <a:solidFill>
                  <a:schemeClr val="bg1"/>
                </a:solidFill>
                <a:ea typeface="Calibri" panose="020F0502020204030204" pitchFamily="34" charset="0"/>
              </a:rPr>
              <a:t>This does not constitute advice.  Professional advice should be taken prior to acting on any part of it.</a:t>
            </a:r>
            <a:endParaRPr lang="en-US" sz="1200" dirty="0">
              <a:solidFill>
                <a:schemeClr val="bg1"/>
              </a:solidFill>
              <a:latin typeface="Trajan Pro" charset="0"/>
              <a:ea typeface="Trajan Pro" charset="0"/>
              <a:cs typeface="Trajan Pro" charset="0"/>
            </a:endParaRPr>
          </a:p>
          <a:p>
            <a:endParaRPr lang="en-US" sz="1600" dirty="0">
              <a:solidFill>
                <a:schemeClr val="bg1"/>
              </a:solidFill>
              <a:latin typeface="Trajan Pro" charset="0"/>
              <a:ea typeface="Trajan Pro" charset="0"/>
              <a:cs typeface="Trajan Pro" charset="0"/>
            </a:endParaRPr>
          </a:p>
        </p:txBody>
      </p:sp>
      <p:sp>
        <p:nvSpPr>
          <p:cNvPr id="24" name="Text Box 24">
            <a:extLst>
              <a:ext uri="{FF2B5EF4-FFF2-40B4-BE49-F238E27FC236}">
                <a16:creationId xmlns:a16="http://schemas.microsoft.com/office/drawing/2014/main" id="{B085E45D-734D-4F06-A5FB-BB0E070B6D93}"/>
              </a:ext>
            </a:extLst>
          </p:cNvPr>
          <p:cNvSpPr txBox="1">
            <a:spLocks noChangeArrowheads="1"/>
          </p:cNvSpPr>
          <p:nvPr/>
        </p:nvSpPr>
        <p:spPr bwMode="auto">
          <a:xfrm>
            <a:off x="0" y="6329076"/>
            <a:ext cx="10189907" cy="52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20000"/>
              </a:lnSpc>
              <a:spcAft>
                <a:spcPts val="1000"/>
              </a:spcAft>
            </a:pPr>
            <a:r>
              <a:rPr lang="en-US" sz="1100" b="1" dirty="0">
                <a:effectLst/>
                <a:latin typeface="Avenir Book" charset="0"/>
                <a:ea typeface="Avenir Book" charset="0"/>
                <a:cs typeface="Avenir Book" charset="0"/>
              </a:rPr>
              <a:t>Zen Wealth LLP is an appointed representative of Best Practice IFA Group Limited which is authorised and regulated by the Financial Conduct Authority. </a:t>
            </a:r>
            <a:endParaRPr lang="en-GB" sz="1100" b="1" dirty="0">
              <a:effectLst/>
              <a:latin typeface="Avenir Book" charset="0"/>
              <a:ea typeface="Avenir Book" charset="0"/>
              <a:cs typeface="Avenir Book" charset="0"/>
            </a:endParaRPr>
          </a:p>
          <a:p>
            <a:pPr algn="ctr">
              <a:lnSpc>
                <a:spcPct val="120000"/>
              </a:lnSpc>
              <a:spcAft>
                <a:spcPts val="1000"/>
              </a:spcAft>
            </a:pPr>
            <a:r>
              <a:rPr lang="en-US" sz="1100" dirty="0">
                <a:effectLst/>
                <a:ea typeface="Microsoft Himalaya" panose="01010100010101010101" pitchFamily="2" charset="0"/>
                <a:cs typeface="Microsoft Himalaya" panose="01010100010101010101" pitchFamily="2" charset="0"/>
              </a:rPr>
              <a:t> </a:t>
            </a:r>
            <a:endParaRPr lang="en-GB" sz="1100" dirty="0">
              <a:effectLst/>
              <a:ea typeface="Microsoft Himalaya" panose="01010100010101010101" pitchFamily="2" charset="0"/>
              <a:cs typeface="Microsoft Himalaya" panose="01010100010101010101" pitchFamily="2" charset="0"/>
            </a:endParaRPr>
          </a:p>
          <a:p>
            <a:pPr algn="ctr">
              <a:lnSpc>
                <a:spcPct val="120000"/>
              </a:lnSpc>
              <a:spcAft>
                <a:spcPts val="1000"/>
              </a:spcAft>
            </a:pPr>
            <a:r>
              <a:rPr lang="en-US" sz="1100" dirty="0">
                <a:solidFill>
                  <a:srgbClr val="92D050"/>
                </a:solidFill>
                <a:effectLst/>
                <a:ea typeface="Microsoft Himalaya" panose="01010100010101010101" pitchFamily="2" charset="0"/>
                <a:cs typeface="Microsoft Himalaya" panose="01010100010101010101" pitchFamily="2" charset="0"/>
              </a:rPr>
              <a:t> </a:t>
            </a:r>
            <a:endParaRPr lang="en-GB" sz="1100" dirty="0">
              <a:solidFill>
                <a:srgbClr val="242424"/>
              </a:solidFill>
              <a:effectLst/>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907" y="11897"/>
            <a:ext cx="1344530" cy="1972710"/>
          </a:xfrm>
          <a:prstGeom prst="rect">
            <a:avLst/>
          </a:prstGeom>
        </p:spPr>
      </p:pic>
    </p:spTree>
    <p:extLst>
      <p:ext uri="{BB962C8B-B14F-4D97-AF65-F5344CB8AC3E}">
        <p14:creationId xmlns:p14="http://schemas.microsoft.com/office/powerpoint/2010/main" val="208460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96A56BB2-8CB9-4ED4-879E-A6FD9DBD268E}"/>
              </a:ext>
            </a:extLst>
          </p:cNvPr>
          <p:cNvSpPr/>
          <p:nvPr/>
        </p:nvSpPr>
        <p:spPr>
          <a:xfrm rot="5400000">
            <a:off x="-195943" y="195942"/>
            <a:ext cx="3144416" cy="2752531"/>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535" y="128192"/>
            <a:ext cx="1344530" cy="1972710"/>
          </a:xfrm>
          <a:prstGeom prst="rect">
            <a:avLst/>
          </a:prstGeom>
        </p:spPr>
      </p:pic>
      <p:sp>
        <p:nvSpPr>
          <p:cNvPr id="2" name="Rectangle 1">
            <a:extLst>
              <a:ext uri="{FF2B5EF4-FFF2-40B4-BE49-F238E27FC236}">
                <a16:creationId xmlns:a16="http://schemas.microsoft.com/office/drawing/2014/main" id="{03D5F7B8-F3A1-4A19-A051-DCE87E5277CA}"/>
              </a:ext>
            </a:extLst>
          </p:cNvPr>
          <p:cNvSpPr/>
          <p:nvPr/>
        </p:nvSpPr>
        <p:spPr>
          <a:xfrm>
            <a:off x="5345131" y="2100902"/>
            <a:ext cx="6096000" cy="1200329"/>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Level 30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The Leadenhall Building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122 Leadenhall Street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EC3V 4AB</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Tel: 020 3753 4638</a:t>
            </a:r>
          </a:p>
        </p:txBody>
      </p:sp>
      <p:pic>
        <p:nvPicPr>
          <p:cNvPr id="10" name="Picture 9">
            <a:extLst>
              <a:ext uri="{FF2B5EF4-FFF2-40B4-BE49-F238E27FC236}">
                <a16:creationId xmlns:a16="http://schemas.microsoft.com/office/drawing/2014/main" id="{50737563-5955-4A59-B7A7-E5C236661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5" y="128192"/>
            <a:ext cx="988056" cy="1497523"/>
          </a:xfrm>
          <a:prstGeom prst="rect">
            <a:avLst/>
          </a:prstGeom>
        </p:spPr>
      </p:pic>
      <p:sp>
        <p:nvSpPr>
          <p:cNvPr id="13" name="Text Box 24">
            <a:extLst>
              <a:ext uri="{FF2B5EF4-FFF2-40B4-BE49-F238E27FC236}">
                <a16:creationId xmlns:a16="http://schemas.microsoft.com/office/drawing/2014/main" id="{6E220BD4-78F3-4553-B9D4-7E3624E2A4FD}"/>
              </a:ext>
            </a:extLst>
          </p:cNvPr>
          <p:cNvSpPr txBox="1">
            <a:spLocks noChangeArrowheads="1"/>
          </p:cNvSpPr>
          <p:nvPr/>
        </p:nvSpPr>
        <p:spPr bwMode="auto">
          <a:xfrm>
            <a:off x="258387" y="6254648"/>
            <a:ext cx="8201102" cy="6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Zen Wealth LLP is an appointed representative of Best Practice IFA Group Limited which is authorised and regulated by the Financial Conduct Authority.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33872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502489" y="2220287"/>
            <a:ext cx="6586489" cy="3785419"/>
          </a:xfrm>
        </p:spPr>
        <p:txBody>
          <a:bodyPr vert="horz" lIns="91440" tIns="45720" rIns="91440" bIns="45720" rtlCol="0">
            <a:normAutofit/>
          </a:bodyPr>
          <a:lstStyle/>
          <a:p>
            <a:pPr marL="0" indent="0">
              <a:buNone/>
            </a:pPr>
            <a:r>
              <a:rPr lang="en-US" sz="1100" dirty="0"/>
              <a:t>In the guide, Sources of Investment Return, we looked at the different components which can be blended together to create a portfolio.  We explained, how the different asset classes work and how we use knowledge of this to help benefit investors.</a:t>
            </a:r>
          </a:p>
          <a:p>
            <a:pPr marL="0" indent="0">
              <a:buNone/>
            </a:pPr>
            <a:r>
              <a:rPr lang="en-US" sz="1100" dirty="0"/>
              <a:t>In this guide, we take this further, we will look at how we assess risk and more importantly how we then allocate this to different assets to build a portfolio.  </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502487" y="461487"/>
            <a:ext cx="6586491" cy="1676603"/>
          </a:xfrm>
        </p:spPr>
        <p:txBody>
          <a:bodyPr vert="horz" lIns="91440" tIns="45720" rIns="91440" bIns="45720" rtlCol="0" anchor="ctr">
            <a:normAutofit fontScale="90000"/>
          </a:bodyPr>
          <a:lstStyle/>
          <a:p>
            <a:r>
              <a:rPr lang="en-US" dirty="0">
                <a:solidFill>
                  <a:schemeClr val="accent1">
                    <a:lumMod val="75000"/>
                  </a:schemeClr>
                </a:solidFill>
              </a:rPr>
              <a:t>Assessing Risk, Asset Allocation and Modern Portfolio Construction</a:t>
            </a:r>
          </a:p>
        </p:txBody>
      </p:sp>
      <p:sp>
        <p:nvSpPr>
          <p:cNvPr id="5" name="TextBox 4">
            <a:extLst>
              <a:ext uri="{FF2B5EF4-FFF2-40B4-BE49-F238E27FC236}">
                <a16:creationId xmlns:a16="http://schemas.microsoft.com/office/drawing/2014/main" id="{8FE1FD89-2FE2-4A17-A88B-48DC56427A92}"/>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58293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6" y="2046914"/>
            <a:ext cx="6088996" cy="4185247"/>
          </a:xfrm>
        </p:spPr>
        <p:txBody>
          <a:bodyPr vert="horz" lIns="91440" tIns="45720" rIns="91440" bIns="45720" rtlCol="0">
            <a:normAutofit/>
          </a:bodyPr>
          <a:lstStyle/>
          <a:p>
            <a:pPr marL="0" indent="0">
              <a:buNone/>
            </a:pPr>
            <a:r>
              <a:rPr lang="en-GB" sz="1100" dirty="0"/>
              <a:t>It is important to understand that our perception of risk as Wealth Managers can sometimes differ from a clients.  This leads to challenges for us if we solely rely on quantitative measures of risk, such as “volatility”.  </a:t>
            </a:r>
          </a:p>
          <a:p>
            <a:pPr marL="0" indent="0">
              <a:buNone/>
            </a:pPr>
            <a:r>
              <a:rPr lang="en-GB" sz="1100" dirty="0"/>
              <a:t>It is important that we take a comprehensive approach which looks to educate our investors about investment risk, as well delving much deeper to understanding a true and complete risk profile. </a:t>
            </a:r>
          </a:p>
          <a:p>
            <a:pPr marL="0" indent="0">
              <a:buNone/>
            </a:pPr>
            <a:r>
              <a:rPr lang="en-GB" sz="1100" dirty="0"/>
              <a:t>“Risk” means the possibility of a number of different outcomes resulting from a given action.  For example, before you toss a coin, you know the result could be heads, tails, or land on its edge  You know one of three outcomes could occur. </a:t>
            </a:r>
          </a:p>
          <a:p>
            <a:pPr marL="0" indent="0">
              <a:buNone/>
            </a:pPr>
            <a:r>
              <a:rPr lang="en-GB" sz="1100" dirty="0"/>
              <a:t>In investment terms, it is widely accepted that risk is the volatility of prices and/or returns.  However, we believe that this approach alone is dangerous.  Clients do not think in mathematical terms.  A client would often view risk as the prospect of financial loss, or not having enough money to fund a specific objective.  </a:t>
            </a:r>
          </a:p>
          <a:p>
            <a:pPr marL="0" indent="0">
              <a:buNone/>
            </a:pPr>
            <a:r>
              <a:rPr lang="en-GB" sz="1100" dirty="0"/>
              <a:t> </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6" y="660552"/>
            <a:ext cx="6586491" cy="1676603"/>
          </a:xfrm>
        </p:spPr>
        <p:txBody>
          <a:bodyPr vert="horz" lIns="91440" tIns="45720" rIns="91440" bIns="45720" rtlCol="0" anchor="ctr">
            <a:normAutofit/>
          </a:bodyPr>
          <a:lstStyle/>
          <a:p>
            <a:r>
              <a:rPr lang="en-GB" dirty="0">
                <a:solidFill>
                  <a:schemeClr val="accent1">
                    <a:lumMod val="75000"/>
                  </a:schemeClr>
                </a:solidFill>
              </a:rPr>
              <a:t>What is Risk</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Content Placeholder 5">
            <a:extLst>
              <a:ext uri="{FF2B5EF4-FFF2-40B4-BE49-F238E27FC236}">
                <a16:creationId xmlns:a16="http://schemas.microsoft.com/office/drawing/2014/main" id="{DB9DE495-502A-46B1-9424-0E1C00EEC450}"/>
              </a:ext>
            </a:extLst>
          </p:cNvPr>
          <p:cNvSpPr txBox="1">
            <a:spLocks/>
          </p:cNvSpPr>
          <p:nvPr/>
        </p:nvSpPr>
        <p:spPr>
          <a:xfrm>
            <a:off x="7399089" y="660552"/>
            <a:ext cx="4028113" cy="55716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4400" dirty="0">
                <a:solidFill>
                  <a:schemeClr val="accent1">
                    <a:lumMod val="75000"/>
                  </a:schemeClr>
                </a:solidFill>
                <a:latin typeface="+mj-lt"/>
                <a:ea typeface="+mj-ea"/>
                <a:cs typeface="+mj-cs"/>
              </a:rPr>
              <a:t>Risks you face</a:t>
            </a:r>
          </a:p>
          <a:p>
            <a:pPr marL="0" indent="0">
              <a:buFont typeface="Arial" panose="020B0604020202020204" pitchFamily="34" charset="0"/>
              <a:buNone/>
            </a:pPr>
            <a:r>
              <a:rPr lang="en-GB" sz="1100" b="1" dirty="0"/>
              <a:t>Inflation</a:t>
            </a:r>
          </a:p>
          <a:p>
            <a:pPr marL="0" indent="0">
              <a:buFont typeface="Arial" panose="020B0604020202020204" pitchFamily="34" charset="0"/>
              <a:buNone/>
            </a:pPr>
            <a:r>
              <a:rPr lang="en-US" sz="1100" dirty="0"/>
              <a:t>Inflation like taxes, eat away at the value of money, and yet many people are unaware that it is there eating away at the money they have put away.  They may not notice a smaller balance in their account, but they will definitely be losing buying power.  The amount that they can purchase with £1 slowly erodes over time. </a:t>
            </a:r>
          </a:p>
          <a:p>
            <a:pPr marL="0" indent="0">
              <a:buFont typeface="Arial" panose="020B0604020202020204" pitchFamily="34" charset="0"/>
              <a:buNone/>
            </a:pPr>
            <a:r>
              <a:rPr lang="en-US" sz="1100" dirty="0"/>
              <a:t>Investors need to understand that some savings vehicles fail to pay a return that beats inflation, especially after tax. </a:t>
            </a:r>
            <a:r>
              <a:rPr lang="en-US" sz="1100" b="1" dirty="0"/>
              <a:t> </a:t>
            </a:r>
          </a:p>
          <a:p>
            <a:pPr marL="0" indent="0">
              <a:buFont typeface="Arial" panose="020B0604020202020204" pitchFamily="34" charset="0"/>
              <a:buNone/>
            </a:pPr>
            <a:r>
              <a:rPr lang="en-US" sz="1100" b="1" dirty="0"/>
              <a:t>Shortfall</a:t>
            </a:r>
          </a:p>
          <a:p>
            <a:pPr marL="0" indent="0">
              <a:buFont typeface="Arial" panose="020B0604020202020204" pitchFamily="34" charset="0"/>
              <a:buNone/>
            </a:pPr>
            <a:r>
              <a:rPr lang="en-US" sz="1100" dirty="0"/>
              <a:t>Shortfall risk is the impact of failing to meet a long term investment goal.  Did you take on enough risk to earn the potential for the required return.  Did you take too much risk, and the investment lost value at the wrong time.</a:t>
            </a:r>
          </a:p>
          <a:p>
            <a:pPr marL="0" indent="0">
              <a:buFont typeface="Arial" panose="020B0604020202020204" pitchFamily="34" charset="0"/>
              <a:buNone/>
            </a:pPr>
            <a:r>
              <a:rPr lang="en-US" sz="1100" b="1" dirty="0"/>
              <a:t>Political or Economic Risk</a:t>
            </a:r>
          </a:p>
          <a:p>
            <a:pPr marL="0" indent="0">
              <a:buFont typeface="Arial" panose="020B0604020202020204" pitchFamily="34" charset="0"/>
              <a:buNone/>
            </a:pPr>
            <a:r>
              <a:rPr lang="en-US" sz="1100" dirty="0"/>
              <a:t>Globally we are facing increasing news headlines highlighting political and economic instability.  These factors can and do influence investment markets.  Economic factors such as growth, inflation, interest rates will all impact on how your money should be allocated.  </a:t>
            </a:r>
          </a:p>
          <a:p>
            <a:pPr marL="0" indent="0">
              <a:buFont typeface="Arial" panose="020B0604020202020204" pitchFamily="34" charset="0"/>
              <a:buNone/>
            </a:pPr>
            <a:r>
              <a:rPr lang="en-US" sz="1100" dirty="0"/>
              <a:t>Political risks such as changes in government, uncertainty of policy and international conflict can all impact on the performance of an asset. </a:t>
            </a:r>
          </a:p>
          <a:p>
            <a:pPr marL="0" indent="0">
              <a:buFont typeface="Arial" panose="020B0604020202020204" pitchFamily="34" charset="0"/>
              <a:buNone/>
            </a:pPr>
            <a:r>
              <a:rPr lang="en-US" sz="1100" b="1" dirty="0"/>
              <a:t>Market Risk</a:t>
            </a:r>
          </a:p>
          <a:p>
            <a:pPr marL="0" indent="0">
              <a:buFont typeface="Arial" panose="020B0604020202020204" pitchFamily="34" charset="0"/>
              <a:buNone/>
            </a:pPr>
            <a:r>
              <a:rPr lang="en-US" sz="1100" dirty="0"/>
              <a:t>Whether you hold cash, bonds, property or equities, these assets are exposed to a wide range of factors that can lead to whole markets or some markets to decline together, for example as part of the Financial Crisis.</a:t>
            </a:r>
          </a:p>
        </p:txBody>
      </p:sp>
      <p:sp>
        <p:nvSpPr>
          <p:cNvPr id="8" name="TextBox 7">
            <a:extLst>
              <a:ext uri="{FF2B5EF4-FFF2-40B4-BE49-F238E27FC236}">
                <a16:creationId xmlns:a16="http://schemas.microsoft.com/office/drawing/2014/main" id="{8C8B0D50-4C58-4706-870B-03EB716B19F3}"/>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77941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53424" y="2107157"/>
            <a:ext cx="4922521" cy="3785419"/>
          </a:xfrm>
        </p:spPr>
        <p:txBody>
          <a:bodyPr vert="horz" lIns="91440" tIns="45720" rIns="91440" bIns="45720" rtlCol="0">
            <a:normAutofit/>
          </a:bodyPr>
          <a:lstStyle/>
          <a:p>
            <a:pPr marL="0" indent="0">
              <a:buNone/>
            </a:pPr>
            <a:r>
              <a:rPr lang="en-GB" sz="1100" dirty="0"/>
              <a:t>We will ask you to complete a risk profiling questionnaire, but this is only the start of our conversation about risk.  We will use this generalised number to discuss what this might mean for you, it will help to highlight the critical issues which could impact on the suitability of an investment.  </a:t>
            </a:r>
          </a:p>
          <a:p>
            <a:pPr marL="0" indent="0">
              <a:buNone/>
            </a:pPr>
            <a:r>
              <a:rPr lang="en-GB" sz="1100" dirty="0"/>
              <a:t>It is our job as advisers to ensure that the level of risk you take is appropriate.  Just because someone is willing to take risk, it doesn’t mean they should take risk.  </a:t>
            </a:r>
          </a:p>
          <a:p>
            <a:pPr marL="0" indent="0">
              <a:buNone/>
            </a:pPr>
            <a:r>
              <a:rPr lang="en-GB" sz="1100" dirty="0"/>
              <a:t>Your true risk profile will factor in your “willingness to take risk”, your “ability to take risk” and your “need to take risk”.  </a:t>
            </a:r>
          </a:p>
          <a:p>
            <a:r>
              <a:rPr lang="en-GB" sz="1100" dirty="0"/>
              <a:t>Your willingness to take risk, is usually known as your “risk attitude” and we use a questionnaire to help gauge the psychological willingness to take risk. </a:t>
            </a:r>
          </a:p>
          <a:p>
            <a:r>
              <a:rPr lang="en-GB" sz="1100" dirty="0"/>
              <a:t>Your ability to take risk is often referred to as your risk capacity. </a:t>
            </a:r>
          </a:p>
          <a:p>
            <a:r>
              <a:rPr lang="en-GB" sz="1100" dirty="0"/>
              <a:t>Your need to take risk, including the need to accept risk to meet an objective, avoid falling short of a goal or having wealth eroded by inflation. </a:t>
            </a:r>
          </a:p>
          <a:p>
            <a:pPr marL="0" indent="0">
              <a:buNone/>
            </a:pPr>
            <a:r>
              <a:rPr lang="en-GB" sz="1100" dirty="0"/>
              <a:t>We will provide you with a detailed “risk-report” this will be agreed with you prior to any recommendations being made. </a:t>
            </a:r>
          </a:p>
          <a:p>
            <a:endParaRPr lang="en-GB" sz="1100" dirty="0"/>
          </a:p>
          <a:p>
            <a:pPr marL="0" indent="0">
              <a:buNone/>
            </a:pPr>
            <a:endParaRPr lang="en-GB" sz="1100" dirty="0"/>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353424" y="790473"/>
            <a:ext cx="4848474" cy="1676603"/>
          </a:xfrm>
        </p:spPr>
        <p:txBody>
          <a:bodyPr vert="horz" lIns="91440" tIns="45720" rIns="91440" bIns="45720" rtlCol="0" anchor="ctr">
            <a:normAutofit/>
          </a:bodyPr>
          <a:lstStyle/>
          <a:p>
            <a:r>
              <a:rPr lang="en-GB" dirty="0">
                <a:solidFill>
                  <a:schemeClr val="accent1">
                    <a:lumMod val="75000"/>
                  </a:schemeClr>
                </a:solidFill>
              </a:rPr>
              <a:t>The starting point</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Oval 10">
            <a:extLst>
              <a:ext uri="{FF2B5EF4-FFF2-40B4-BE49-F238E27FC236}">
                <a16:creationId xmlns:a16="http://schemas.microsoft.com/office/drawing/2014/main" id="{3D358464-1FD1-4A1D-8F9E-AB22FC25AC2D}"/>
              </a:ext>
            </a:extLst>
          </p:cNvPr>
          <p:cNvSpPr/>
          <p:nvPr/>
        </p:nvSpPr>
        <p:spPr>
          <a:xfrm>
            <a:off x="7613780" y="3116425"/>
            <a:ext cx="2573551" cy="2620836"/>
          </a:xfrm>
          <a:prstGeom prst="ellipse">
            <a:avLst/>
          </a:prstGeom>
          <a:solidFill>
            <a:srgbClr val="0000FF">
              <a:alpha val="50196"/>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12" name="Oval 11">
            <a:extLst>
              <a:ext uri="{FF2B5EF4-FFF2-40B4-BE49-F238E27FC236}">
                <a16:creationId xmlns:a16="http://schemas.microsoft.com/office/drawing/2014/main" id="{AA870DB2-CDC0-4255-A692-40FD6CA76187}"/>
              </a:ext>
            </a:extLst>
          </p:cNvPr>
          <p:cNvSpPr/>
          <p:nvPr/>
        </p:nvSpPr>
        <p:spPr>
          <a:xfrm>
            <a:off x="6790072" y="1717900"/>
            <a:ext cx="2573551" cy="2620836"/>
          </a:xfrm>
          <a:prstGeom prst="ellipse">
            <a:avLst/>
          </a:prstGeom>
          <a:solidFill>
            <a:srgbClr val="0000FF">
              <a:alpha val="50196"/>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AE88D3F7-985D-4569-BD01-13BEAF68ABC2}"/>
              </a:ext>
            </a:extLst>
          </p:cNvPr>
          <p:cNvSpPr/>
          <p:nvPr/>
        </p:nvSpPr>
        <p:spPr>
          <a:xfrm>
            <a:off x="8378246" y="1717900"/>
            <a:ext cx="2573551" cy="2620836"/>
          </a:xfrm>
          <a:prstGeom prst="ellipse">
            <a:avLst/>
          </a:prstGeom>
          <a:solidFill>
            <a:srgbClr val="0000FF">
              <a:alpha val="50196"/>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5" name="TextBox 4">
            <a:extLst>
              <a:ext uri="{FF2B5EF4-FFF2-40B4-BE49-F238E27FC236}">
                <a16:creationId xmlns:a16="http://schemas.microsoft.com/office/drawing/2014/main" id="{0A58211A-BCC1-406D-BD38-6C37407FD62B}"/>
              </a:ext>
            </a:extLst>
          </p:cNvPr>
          <p:cNvSpPr txBox="1"/>
          <p:nvPr/>
        </p:nvSpPr>
        <p:spPr>
          <a:xfrm>
            <a:off x="6864119" y="2747093"/>
            <a:ext cx="1726163" cy="369332"/>
          </a:xfrm>
          <a:prstGeom prst="rect">
            <a:avLst/>
          </a:prstGeom>
          <a:noFill/>
        </p:spPr>
        <p:txBody>
          <a:bodyPr wrap="square" rtlCol="0">
            <a:spAutoFit/>
          </a:bodyPr>
          <a:lstStyle/>
          <a:p>
            <a:r>
              <a:rPr lang="en-GB" dirty="0">
                <a:solidFill>
                  <a:schemeClr val="bg1"/>
                </a:solidFill>
              </a:rPr>
              <a:t>Willingness</a:t>
            </a:r>
          </a:p>
        </p:txBody>
      </p:sp>
      <p:sp>
        <p:nvSpPr>
          <p:cNvPr id="15" name="TextBox 14">
            <a:extLst>
              <a:ext uri="{FF2B5EF4-FFF2-40B4-BE49-F238E27FC236}">
                <a16:creationId xmlns:a16="http://schemas.microsoft.com/office/drawing/2014/main" id="{053821D6-E11C-426B-9035-26C362AD019C}"/>
              </a:ext>
            </a:extLst>
          </p:cNvPr>
          <p:cNvSpPr txBox="1"/>
          <p:nvPr/>
        </p:nvSpPr>
        <p:spPr>
          <a:xfrm>
            <a:off x="9646944" y="2747093"/>
            <a:ext cx="1726163" cy="369332"/>
          </a:xfrm>
          <a:prstGeom prst="rect">
            <a:avLst/>
          </a:prstGeom>
          <a:noFill/>
        </p:spPr>
        <p:txBody>
          <a:bodyPr wrap="square" rtlCol="0">
            <a:spAutoFit/>
          </a:bodyPr>
          <a:lstStyle/>
          <a:p>
            <a:r>
              <a:rPr lang="en-GB" dirty="0">
                <a:solidFill>
                  <a:schemeClr val="bg1"/>
                </a:solidFill>
              </a:rPr>
              <a:t>Ability</a:t>
            </a:r>
          </a:p>
        </p:txBody>
      </p:sp>
      <p:sp>
        <p:nvSpPr>
          <p:cNvPr id="16" name="TextBox 15">
            <a:extLst>
              <a:ext uri="{FF2B5EF4-FFF2-40B4-BE49-F238E27FC236}">
                <a16:creationId xmlns:a16="http://schemas.microsoft.com/office/drawing/2014/main" id="{7C9232E7-90FC-4C6E-BF95-C05F1EEC9384}"/>
              </a:ext>
            </a:extLst>
          </p:cNvPr>
          <p:cNvSpPr txBox="1"/>
          <p:nvPr/>
        </p:nvSpPr>
        <p:spPr>
          <a:xfrm>
            <a:off x="8513555" y="4551794"/>
            <a:ext cx="1726163" cy="369332"/>
          </a:xfrm>
          <a:prstGeom prst="rect">
            <a:avLst/>
          </a:prstGeom>
          <a:noFill/>
        </p:spPr>
        <p:txBody>
          <a:bodyPr wrap="square" rtlCol="0">
            <a:spAutoFit/>
          </a:bodyPr>
          <a:lstStyle/>
          <a:p>
            <a:r>
              <a:rPr lang="en-GB" dirty="0">
                <a:solidFill>
                  <a:schemeClr val="bg1"/>
                </a:solidFill>
              </a:rPr>
              <a:t>Need</a:t>
            </a:r>
          </a:p>
        </p:txBody>
      </p:sp>
      <p:sp>
        <p:nvSpPr>
          <p:cNvPr id="17" name="TextBox 16">
            <a:extLst>
              <a:ext uri="{FF2B5EF4-FFF2-40B4-BE49-F238E27FC236}">
                <a16:creationId xmlns:a16="http://schemas.microsoft.com/office/drawing/2014/main" id="{50D090E0-2D00-48CC-9269-265886146EAD}"/>
              </a:ext>
            </a:extLst>
          </p:cNvPr>
          <p:cNvSpPr txBox="1"/>
          <p:nvPr/>
        </p:nvSpPr>
        <p:spPr>
          <a:xfrm>
            <a:off x="8250492" y="3108916"/>
            <a:ext cx="1300125" cy="646331"/>
          </a:xfrm>
          <a:prstGeom prst="rect">
            <a:avLst/>
          </a:prstGeom>
          <a:noFill/>
        </p:spPr>
        <p:txBody>
          <a:bodyPr wrap="square" rtlCol="0">
            <a:spAutoFit/>
          </a:bodyPr>
          <a:lstStyle/>
          <a:p>
            <a:pPr algn="ctr"/>
            <a:r>
              <a:rPr lang="en-GB" dirty="0">
                <a:solidFill>
                  <a:schemeClr val="bg1"/>
                </a:solidFill>
              </a:rPr>
              <a:t>True risk profile</a:t>
            </a:r>
          </a:p>
        </p:txBody>
      </p:sp>
      <p:sp>
        <p:nvSpPr>
          <p:cNvPr id="14" name="TextBox 13">
            <a:extLst>
              <a:ext uri="{FF2B5EF4-FFF2-40B4-BE49-F238E27FC236}">
                <a16:creationId xmlns:a16="http://schemas.microsoft.com/office/drawing/2014/main" id="{6C169F6E-5AE6-42D9-B55E-9847F094AD3C}"/>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44103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7" y="2182807"/>
            <a:ext cx="5886698" cy="3785419"/>
          </a:xfrm>
        </p:spPr>
        <p:txBody>
          <a:bodyPr vert="horz" lIns="91440" tIns="45720" rIns="91440" bIns="45720" rtlCol="0">
            <a:noAutofit/>
          </a:bodyPr>
          <a:lstStyle/>
          <a:p>
            <a:pPr marL="0" indent="0">
              <a:buNone/>
            </a:pPr>
            <a:r>
              <a:rPr lang="en-GB" sz="1100" dirty="0"/>
              <a:t>We build investment portfolios with various degrees of risk and expected returns and express these variables in simple terms that we hope you understand.</a:t>
            </a:r>
          </a:p>
          <a:p>
            <a:pPr marL="0" indent="0">
              <a:buNone/>
            </a:pPr>
            <a:r>
              <a:rPr lang="en-GB" sz="1100" i="1" dirty="0" err="1"/>
              <a:t>i</a:t>
            </a:r>
            <a:r>
              <a:rPr lang="en-GB" sz="1100" i="1" dirty="0"/>
              <a:t>. Time Horizon and Liquidity Needs </a:t>
            </a:r>
            <a:endParaRPr lang="en-GB" sz="1100" dirty="0"/>
          </a:p>
          <a:p>
            <a:pPr marL="0" indent="0">
              <a:buNone/>
            </a:pPr>
            <a:r>
              <a:rPr lang="en-GB" sz="1100" dirty="0"/>
              <a:t>How soon might you need to withdraw money from your investments? The longer an investor holds onto a risky asset the lower the chance there is of obtaining poor cumulative returns.</a:t>
            </a:r>
          </a:p>
          <a:p>
            <a:pPr marL="0" indent="0">
              <a:buNone/>
            </a:pPr>
            <a:r>
              <a:rPr lang="en-GB" sz="1100" i="1" dirty="0"/>
              <a:t>ii. Risk Appetite </a:t>
            </a:r>
            <a:endParaRPr lang="en-GB" sz="1100" dirty="0"/>
          </a:p>
          <a:p>
            <a:pPr marL="0" indent="0">
              <a:buNone/>
            </a:pPr>
            <a:r>
              <a:rPr lang="en-GB" sz="1100" dirty="0"/>
              <a:t>What is your aversion or attraction to risk when risk is defined as defined as “the possibility of loss”? </a:t>
            </a:r>
          </a:p>
          <a:p>
            <a:pPr marL="0" indent="0">
              <a:buNone/>
            </a:pPr>
            <a:r>
              <a:rPr lang="en-GB" sz="1100" i="1" dirty="0"/>
              <a:t>iii. Net Worth </a:t>
            </a:r>
            <a:endParaRPr lang="en-GB" sz="1100" dirty="0"/>
          </a:p>
          <a:p>
            <a:pPr marL="0" indent="0">
              <a:buNone/>
            </a:pPr>
            <a:r>
              <a:rPr lang="en-GB" sz="1100" dirty="0"/>
              <a:t>Generally speaking, the more assets an investor has in reserve, the higher their capacity for risk. </a:t>
            </a:r>
          </a:p>
          <a:p>
            <a:pPr marL="0" indent="0">
              <a:buNone/>
            </a:pPr>
            <a:r>
              <a:rPr lang="en-GB" sz="1100" i="1" dirty="0"/>
              <a:t>iv. Income and Savings Rate </a:t>
            </a:r>
            <a:endParaRPr lang="en-GB" sz="1100" dirty="0"/>
          </a:p>
          <a:p>
            <a:pPr marL="0" indent="0">
              <a:buNone/>
            </a:pPr>
            <a:r>
              <a:rPr lang="en-GB" sz="1100" dirty="0"/>
              <a:t>How much can you save? In the same way that greater wealth enables a greater appetite for risk so too does being able to put more aside regularly.</a:t>
            </a:r>
          </a:p>
          <a:p>
            <a:pPr marL="0" indent="0">
              <a:buNone/>
            </a:pPr>
            <a:r>
              <a:rPr lang="en-GB" sz="1100" i="1" dirty="0"/>
              <a:t>v. Investment Knowledge </a:t>
            </a:r>
            <a:endParaRPr lang="en-GB" sz="1100" dirty="0"/>
          </a:p>
          <a:p>
            <a:pPr marL="0" indent="0">
              <a:buNone/>
            </a:pPr>
            <a:r>
              <a:rPr lang="en-GB" sz="1100" dirty="0"/>
              <a:t>How good is your understanding of the investment you are making and how it behaves over time?</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7" y="660552"/>
            <a:ext cx="5886698" cy="1786190"/>
          </a:xfrm>
        </p:spPr>
        <p:txBody>
          <a:bodyPr vert="horz" lIns="91440" tIns="45720" rIns="91440" bIns="45720" rtlCol="0" anchor="ctr">
            <a:noAutofit/>
          </a:bodyPr>
          <a:lstStyle/>
          <a:p>
            <a:r>
              <a:rPr lang="en-GB" dirty="0">
                <a:solidFill>
                  <a:schemeClr val="accent1">
                    <a:lumMod val="75000"/>
                  </a:schemeClr>
                </a:solidFill>
              </a:rPr>
              <a:t>Factors influencing risk</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descr="A picture containing person, man, table, suit&#10;&#10;Description generated with very high confidence">
            <a:extLst>
              <a:ext uri="{FF2B5EF4-FFF2-40B4-BE49-F238E27FC236}">
                <a16:creationId xmlns:a16="http://schemas.microsoft.com/office/drawing/2014/main" id="{8C50D444-CFFA-4C6E-BD52-9F320DDECA13}"/>
              </a:ext>
            </a:extLst>
          </p:cNvPr>
          <p:cNvPicPr>
            <a:picLocks noChangeAspect="1"/>
          </p:cNvPicPr>
          <p:nvPr/>
        </p:nvPicPr>
        <p:blipFill rotWithShape="1">
          <a:blip r:embed="rId2">
            <a:extLst>
              <a:ext uri="{28A0092B-C50C-407E-A947-70E740481C1C}">
                <a14:useLocalDpi xmlns:a14="http://schemas.microsoft.com/office/drawing/2010/main" val="0"/>
              </a:ext>
            </a:extLst>
          </a:blip>
          <a:srcRect l="-16091" r="42678"/>
          <a:stretch/>
        </p:blipFill>
        <p:spPr>
          <a:xfrm>
            <a:off x="4638675" y="0"/>
            <a:ext cx="7553325" cy="6858000"/>
          </a:xfrm>
          <a:prstGeom prst="rect">
            <a:avLst/>
          </a:prstGeom>
        </p:spPr>
      </p:pic>
      <p:sp>
        <p:nvSpPr>
          <p:cNvPr id="8" name="TextBox 7">
            <a:extLst>
              <a:ext uri="{FF2B5EF4-FFF2-40B4-BE49-F238E27FC236}">
                <a16:creationId xmlns:a16="http://schemas.microsoft.com/office/drawing/2014/main" id="{6EC0C8DB-AA46-4151-95A4-9804A16F29B6}"/>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85992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7161054" y="2196281"/>
            <a:ext cx="4671501" cy="4092552"/>
          </a:xfrm>
        </p:spPr>
        <p:txBody>
          <a:bodyPr vert="horz" lIns="91440" tIns="45720" rIns="91440" bIns="45720" rtlCol="0">
            <a:normAutofit lnSpcReduction="10000"/>
          </a:bodyPr>
          <a:lstStyle/>
          <a:p>
            <a:pPr marL="0" indent="0">
              <a:buNone/>
            </a:pPr>
            <a:r>
              <a:rPr lang="en-GB" sz="1100" b="1" dirty="0"/>
              <a:t>Having reviewed and established the different factors of risk that need to be considered when measuring risk we can start the process of building a portfolio. </a:t>
            </a:r>
          </a:p>
          <a:p>
            <a:pPr marL="0" indent="0">
              <a:buNone/>
            </a:pPr>
            <a:r>
              <a:rPr lang="en-GB" sz="1100" dirty="0"/>
              <a:t>Step 1.</a:t>
            </a:r>
            <a:r>
              <a:rPr lang="en-GB" dirty="0"/>
              <a:t> </a:t>
            </a:r>
            <a:r>
              <a:rPr lang="en-GB" sz="1100" dirty="0"/>
              <a:t>Determine the basic Equity/Fixed Income split </a:t>
            </a:r>
          </a:p>
          <a:p>
            <a:pPr marL="0" indent="0">
              <a:buNone/>
            </a:pPr>
            <a:r>
              <a:rPr lang="en-GB" sz="1100" dirty="0"/>
              <a:t>The portfolios are gradually allocated increasing amounts of equity the more adventurous the portfolio.  The greater the proportion of equity in a portfolio, the more risk that portfolio will be exposed to.  </a:t>
            </a:r>
          </a:p>
          <a:p>
            <a:pPr marL="0" indent="0">
              <a:buNone/>
            </a:pPr>
            <a:r>
              <a:rPr lang="en-GB" sz="1100" dirty="0"/>
              <a:t>Step 2. Determine the International Equity Dimension </a:t>
            </a:r>
          </a:p>
          <a:p>
            <a:pPr marL="0" indent="0">
              <a:buNone/>
            </a:pPr>
            <a:r>
              <a:rPr lang="en-GB" sz="1100" dirty="0"/>
              <a:t>The equity component of the portfolios is spread across regions using the MSCI All Countries World Index as a broad benchmark.  This helps ensure a well-diversified portfolio and avoids an overweight or bias in any one particular country.</a:t>
            </a:r>
          </a:p>
          <a:p>
            <a:pPr marL="0" indent="0">
              <a:buNone/>
            </a:pPr>
            <a:r>
              <a:rPr lang="en-GB" sz="1100" dirty="0"/>
              <a:t>Step 3. Determine the Size &amp; Value Equity Dimension </a:t>
            </a:r>
          </a:p>
          <a:p>
            <a:pPr marL="0" indent="0">
              <a:buNone/>
            </a:pPr>
            <a:r>
              <a:rPr lang="en-GB" sz="1100" dirty="0"/>
              <a:t>Factors to consider are: </a:t>
            </a:r>
          </a:p>
          <a:p>
            <a:r>
              <a:rPr lang="en-GB" sz="1100" dirty="0"/>
              <a:t>Risk/Return: Increasing allocation to small and/or value stocks may increase risk, expected return and tracking error but may not increase volatility. </a:t>
            </a:r>
          </a:p>
          <a:p>
            <a:r>
              <a:rPr lang="en-GB" sz="1100" dirty="0"/>
              <a:t>Sensitivity to tracking error: Increased sensitivity to prolonged periods of underperformance to the market. </a:t>
            </a:r>
          </a:p>
          <a:p>
            <a:pPr marL="0" indent="0">
              <a:buNone/>
            </a:pPr>
            <a:endParaRPr lang="en-GB" sz="1100" dirty="0"/>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7187248" y="426887"/>
            <a:ext cx="4619114" cy="1786190"/>
          </a:xfrm>
        </p:spPr>
        <p:txBody>
          <a:bodyPr vert="horz" lIns="91440" tIns="45720" rIns="91440" bIns="45720" rtlCol="0" anchor="ctr">
            <a:noAutofit/>
          </a:bodyPr>
          <a:lstStyle/>
          <a:p>
            <a:r>
              <a:rPr lang="en-GB" dirty="0">
                <a:solidFill>
                  <a:schemeClr val="accent1">
                    <a:lumMod val="75000"/>
                  </a:schemeClr>
                </a:solidFill>
              </a:rPr>
              <a:t>Portfolio Construction</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 name="Picture 9">
            <a:extLst>
              <a:ext uri="{FF2B5EF4-FFF2-40B4-BE49-F238E27FC236}">
                <a16:creationId xmlns:a16="http://schemas.microsoft.com/office/drawing/2014/main" id="{5A112E9C-37D5-4C6C-94C6-4E1AEBB3EC15}"/>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69265" y="1333410"/>
            <a:ext cx="5731510" cy="3246755"/>
          </a:xfrm>
          <a:prstGeom prst="rect">
            <a:avLst/>
          </a:prstGeom>
        </p:spPr>
      </p:pic>
      <p:sp>
        <p:nvSpPr>
          <p:cNvPr id="2" name="Rectangle 1">
            <a:extLst>
              <a:ext uri="{FF2B5EF4-FFF2-40B4-BE49-F238E27FC236}">
                <a16:creationId xmlns:a16="http://schemas.microsoft.com/office/drawing/2014/main" id="{9DB59956-3326-45EC-A632-0A6B97CFD019}"/>
              </a:ext>
            </a:extLst>
          </p:cNvPr>
          <p:cNvSpPr/>
          <p:nvPr/>
        </p:nvSpPr>
        <p:spPr>
          <a:xfrm>
            <a:off x="287020" y="4695149"/>
            <a:ext cx="6096000" cy="261610"/>
          </a:xfrm>
          <a:prstGeom prst="rect">
            <a:avLst/>
          </a:prstGeom>
        </p:spPr>
        <p:txBody>
          <a:bodyPr>
            <a:spAutoFit/>
          </a:bodyPr>
          <a:lstStyle/>
          <a:p>
            <a:pPr>
              <a:spcAft>
                <a:spcPts val="1200"/>
              </a:spcAft>
            </a:pPr>
            <a:r>
              <a:rPr lang="en-GB" sz="1100" dirty="0">
                <a:latin typeface="Calibri" panose="020F0502020204030204" pitchFamily="34" charset="0"/>
                <a:ea typeface="Calibri" panose="020F0502020204030204" pitchFamily="34" charset="0"/>
                <a:cs typeface="Estrangelo Edessa"/>
              </a:rPr>
              <a:t>This diagram illustrates a framework for the construction of portfolios.</a:t>
            </a:r>
            <a:endParaRPr lang="en-GB" sz="900" dirty="0">
              <a:effectLst/>
              <a:latin typeface="Estrangelo Edessa"/>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8FCE79F-9A5A-4C4E-B1B1-5FCFD4B90420}"/>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85001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Title 6">
            <a:extLst>
              <a:ext uri="{FF2B5EF4-FFF2-40B4-BE49-F238E27FC236}">
                <a16:creationId xmlns:a16="http://schemas.microsoft.com/office/drawing/2014/main" id="{70456010-0E99-42EC-9776-D1320299C77B}"/>
              </a:ext>
            </a:extLst>
          </p:cNvPr>
          <p:cNvSpPr>
            <a:spLocks noGrp="1"/>
          </p:cNvSpPr>
          <p:nvPr>
            <p:ph type="title"/>
          </p:nvPr>
        </p:nvSpPr>
        <p:spPr/>
        <p:txBody>
          <a:bodyPr/>
          <a:lstStyle/>
          <a:p>
            <a:r>
              <a:rPr lang="en-GB" dirty="0">
                <a:solidFill>
                  <a:schemeClr val="accent1">
                    <a:lumMod val="75000"/>
                  </a:schemeClr>
                </a:solidFill>
              </a:rPr>
              <a:t>Our Risk Rated Models</a:t>
            </a:r>
          </a:p>
        </p:txBody>
      </p:sp>
      <p:graphicFrame>
        <p:nvGraphicFramePr>
          <p:cNvPr id="14" name="Content Placeholder 13">
            <a:extLst>
              <a:ext uri="{FF2B5EF4-FFF2-40B4-BE49-F238E27FC236}">
                <a16:creationId xmlns:a16="http://schemas.microsoft.com/office/drawing/2014/main" id="{88DEE507-109D-48F9-A4BA-E3C9B123B3DE}"/>
              </a:ext>
            </a:extLst>
          </p:cNvPr>
          <p:cNvGraphicFramePr>
            <a:graphicFrameLocks noGrp="1"/>
          </p:cNvGraphicFramePr>
          <p:nvPr>
            <p:ph sz="half" idx="1"/>
            <p:extLst>
              <p:ext uri="{D42A27DB-BD31-4B8C-83A1-F6EECF244321}">
                <p14:modId xmlns:p14="http://schemas.microsoft.com/office/powerpoint/2010/main" val="1742381828"/>
              </p:ext>
            </p:extLst>
          </p:nvPr>
        </p:nvGraphicFramePr>
        <p:xfrm>
          <a:off x="838200" y="1825625"/>
          <a:ext cx="5181600" cy="350520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623415535"/>
                    </a:ext>
                  </a:extLst>
                </a:gridCol>
                <a:gridCol w="1295400">
                  <a:extLst>
                    <a:ext uri="{9D8B030D-6E8A-4147-A177-3AD203B41FA5}">
                      <a16:colId xmlns:a16="http://schemas.microsoft.com/office/drawing/2014/main" val="1676118012"/>
                    </a:ext>
                  </a:extLst>
                </a:gridCol>
                <a:gridCol w="1295400">
                  <a:extLst>
                    <a:ext uri="{9D8B030D-6E8A-4147-A177-3AD203B41FA5}">
                      <a16:colId xmlns:a16="http://schemas.microsoft.com/office/drawing/2014/main" val="1240171695"/>
                    </a:ext>
                  </a:extLst>
                </a:gridCol>
                <a:gridCol w="1295400">
                  <a:extLst>
                    <a:ext uri="{9D8B030D-6E8A-4147-A177-3AD203B41FA5}">
                      <a16:colId xmlns:a16="http://schemas.microsoft.com/office/drawing/2014/main" val="140754023"/>
                    </a:ext>
                  </a:extLst>
                </a:gridCol>
              </a:tblGrid>
              <a:tr h="370840">
                <a:tc>
                  <a:txBody>
                    <a:bodyPr/>
                    <a:lstStyle/>
                    <a:p>
                      <a:r>
                        <a:rPr lang="en-GB" sz="1100" dirty="0"/>
                        <a:t>Asset Class</a:t>
                      </a:r>
                    </a:p>
                  </a:txBody>
                  <a:tcPr/>
                </a:tc>
                <a:tc>
                  <a:txBody>
                    <a:bodyPr/>
                    <a:lstStyle/>
                    <a:p>
                      <a:r>
                        <a:rPr lang="en-GB" sz="1100" dirty="0"/>
                        <a:t>Smart Cautious</a:t>
                      </a:r>
                    </a:p>
                  </a:txBody>
                  <a:tcPr/>
                </a:tc>
                <a:tc>
                  <a:txBody>
                    <a:bodyPr/>
                    <a:lstStyle/>
                    <a:p>
                      <a:r>
                        <a:rPr lang="en-GB" sz="1100" dirty="0"/>
                        <a:t>Smart Balanced</a:t>
                      </a:r>
                    </a:p>
                  </a:txBody>
                  <a:tcPr/>
                </a:tc>
                <a:tc>
                  <a:txBody>
                    <a:bodyPr/>
                    <a:lstStyle/>
                    <a:p>
                      <a:r>
                        <a:rPr lang="en-GB" sz="1100" dirty="0"/>
                        <a:t>Smart Adventurous</a:t>
                      </a:r>
                    </a:p>
                  </a:txBody>
                  <a:tcPr/>
                </a:tc>
                <a:extLst>
                  <a:ext uri="{0D108BD9-81ED-4DB2-BD59-A6C34878D82A}">
                    <a16:rowId xmlns:a16="http://schemas.microsoft.com/office/drawing/2014/main" val="2747481894"/>
                  </a:ext>
                </a:extLst>
              </a:tr>
              <a:tr h="370840">
                <a:tc>
                  <a:txBody>
                    <a:bodyPr/>
                    <a:lstStyle/>
                    <a:p>
                      <a:r>
                        <a:rPr lang="en-GB" sz="1100" dirty="0"/>
                        <a:t>Liquid Assets</a:t>
                      </a:r>
                    </a:p>
                  </a:txBody>
                  <a:tcPr/>
                </a:tc>
                <a:tc>
                  <a:txBody>
                    <a:bodyPr/>
                    <a:lstStyle/>
                    <a:p>
                      <a:r>
                        <a:rPr lang="en-GB" sz="1100" dirty="0"/>
                        <a:t>10%</a:t>
                      </a:r>
                    </a:p>
                  </a:txBody>
                  <a:tcPr/>
                </a:tc>
                <a:tc>
                  <a:txBody>
                    <a:bodyPr/>
                    <a:lstStyle/>
                    <a:p>
                      <a:r>
                        <a:rPr lang="en-GB" sz="1100" dirty="0"/>
                        <a:t>5%</a:t>
                      </a:r>
                    </a:p>
                  </a:txBody>
                  <a:tcPr/>
                </a:tc>
                <a:tc>
                  <a:txBody>
                    <a:bodyPr/>
                    <a:lstStyle/>
                    <a:p>
                      <a:r>
                        <a:rPr lang="en-GB" sz="1100" dirty="0"/>
                        <a:t>3%</a:t>
                      </a:r>
                    </a:p>
                  </a:txBody>
                  <a:tcPr/>
                </a:tc>
                <a:extLst>
                  <a:ext uri="{0D108BD9-81ED-4DB2-BD59-A6C34878D82A}">
                    <a16:rowId xmlns:a16="http://schemas.microsoft.com/office/drawing/2014/main" val="3667620401"/>
                  </a:ext>
                </a:extLst>
              </a:tr>
              <a:tr h="370840">
                <a:tc>
                  <a:txBody>
                    <a:bodyPr/>
                    <a:lstStyle/>
                    <a:p>
                      <a:r>
                        <a:rPr lang="en-GB" sz="1100" dirty="0"/>
                        <a:t>Defensive Assets</a:t>
                      </a:r>
                    </a:p>
                  </a:txBody>
                  <a:tcPr/>
                </a:tc>
                <a:tc>
                  <a:txBody>
                    <a:bodyPr/>
                    <a:lstStyle/>
                    <a:p>
                      <a:r>
                        <a:rPr lang="en-GB" sz="1100" dirty="0"/>
                        <a:t>28%</a:t>
                      </a:r>
                    </a:p>
                  </a:txBody>
                  <a:tcPr/>
                </a:tc>
                <a:tc>
                  <a:txBody>
                    <a:bodyPr/>
                    <a:lstStyle/>
                    <a:p>
                      <a:r>
                        <a:rPr lang="en-GB" sz="1100" dirty="0"/>
                        <a:t>20%</a:t>
                      </a:r>
                    </a:p>
                  </a:txBody>
                  <a:tcPr/>
                </a:tc>
                <a:tc>
                  <a:txBody>
                    <a:bodyPr/>
                    <a:lstStyle/>
                    <a:p>
                      <a:r>
                        <a:rPr lang="en-GB" sz="1100" dirty="0"/>
                        <a:t>5%</a:t>
                      </a:r>
                    </a:p>
                  </a:txBody>
                  <a:tcPr/>
                </a:tc>
                <a:extLst>
                  <a:ext uri="{0D108BD9-81ED-4DB2-BD59-A6C34878D82A}">
                    <a16:rowId xmlns:a16="http://schemas.microsoft.com/office/drawing/2014/main" val="2116327855"/>
                  </a:ext>
                </a:extLst>
              </a:tr>
              <a:tr h="370840">
                <a:tc>
                  <a:txBody>
                    <a:bodyPr/>
                    <a:lstStyle/>
                    <a:p>
                      <a:r>
                        <a:rPr lang="en-GB" sz="1100" dirty="0"/>
                        <a:t>Fixed Interest Assets</a:t>
                      </a:r>
                    </a:p>
                  </a:txBody>
                  <a:tcPr/>
                </a:tc>
                <a:tc>
                  <a:txBody>
                    <a:bodyPr/>
                    <a:lstStyle/>
                    <a:p>
                      <a:r>
                        <a:rPr lang="en-GB" sz="1100" dirty="0"/>
                        <a:t>18%</a:t>
                      </a:r>
                    </a:p>
                  </a:txBody>
                  <a:tcPr/>
                </a:tc>
                <a:tc>
                  <a:txBody>
                    <a:bodyPr/>
                    <a:lstStyle/>
                    <a:p>
                      <a:r>
                        <a:rPr lang="en-GB" sz="1100" dirty="0"/>
                        <a:t>14%</a:t>
                      </a:r>
                    </a:p>
                  </a:txBody>
                  <a:tcPr/>
                </a:tc>
                <a:tc>
                  <a:txBody>
                    <a:bodyPr/>
                    <a:lstStyle/>
                    <a:p>
                      <a:r>
                        <a:rPr lang="en-GB" sz="1100" dirty="0"/>
                        <a:t>12%</a:t>
                      </a:r>
                    </a:p>
                  </a:txBody>
                  <a:tcPr/>
                </a:tc>
                <a:extLst>
                  <a:ext uri="{0D108BD9-81ED-4DB2-BD59-A6C34878D82A}">
                    <a16:rowId xmlns:a16="http://schemas.microsoft.com/office/drawing/2014/main" val="3169654333"/>
                  </a:ext>
                </a:extLst>
              </a:tr>
              <a:tr h="370840">
                <a:tc>
                  <a:txBody>
                    <a:bodyPr/>
                    <a:lstStyle/>
                    <a:p>
                      <a:r>
                        <a:rPr lang="en-GB" sz="1100" dirty="0"/>
                        <a:t>Inflation Linked Assets</a:t>
                      </a:r>
                    </a:p>
                  </a:txBody>
                  <a:tcPr/>
                </a:tc>
                <a:tc>
                  <a:txBody>
                    <a:bodyPr/>
                    <a:lstStyle/>
                    <a:p>
                      <a:r>
                        <a:rPr lang="en-GB" sz="1100" dirty="0"/>
                        <a:t>6%</a:t>
                      </a:r>
                    </a:p>
                  </a:txBody>
                  <a:tcPr/>
                </a:tc>
                <a:tc>
                  <a:txBody>
                    <a:bodyPr/>
                    <a:lstStyle/>
                    <a:p>
                      <a:r>
                        <a:rPr lang="en-GB" sz="1100" dirty="0"/>
                        <a:t>5%</a:t>
                      </a:r>
                    </a:p>
                  </a:txBody>
                  <a:tcPr/>
                </a:tc>
                <a:tc>
                  <a:txBody>
                    <a:bodyPr/>
                    <a:lstStyle/>
                    <a:p>
                      <a:r>
                        <a:rPr lang="en-GB" sz="1100" dirty="0"/>
                        <a:t>5%</a:t>
                      </a:r>
                    </a:p>
                  </a:txBody>
                  <a:tcPr/>
                </a:tc>
                <a:extLst>
                  <a:ext uri="{0D108BD9-81ED-4DB2-BD59-A6C34878D82A}">
                    <a16:rowId xmlns:a16="http://schemas.microsoft.com/office/drawing/2014/main" val="2287911049"/>
                  </a:ext>
                </a:extLst>
              </a:tr>
              <a:tr h="370840">
                <a:tc>
                  <a:txBody>
                    <a:bodyPr/>
                    <a:lstStyle/>
                    <a:p>
                      <a:r>
                        <a:rPr lang="en-GB" sz="1100" dirty="0"/>
                        <a:t>Property</a:t>
                      </a:r>
                    </a:p>
                  </a:txBody>
                  <a:tcPr/>
                </a:tc>
                <a:tc>
                  <a:txBody>
                    <a:bodyPr/>
                    <a:lstStyle/>
                    <a:p>
                      <a:r>
                        <a:rPr lang="en-GB" sz="1100" dirty="0"/>
                        <a:t>8%</a:t>
                      </a:r>
                    </a:p>
                  </a:txBody>
                  <a:tcPr/>
                </a:tc>
                <a:tc>
                  <a:txBody>
                    <a:bodyPr/>
                    <a:lstStyle/>
                    <a:p>
                      <a:r>
                        <a:rPr lang="en-GB" sz="1100" dirty="0"/>
                        <a:t>5%</a:t>
                      </a:r>
                    </a:p>
                  </a:txBody>
                  <a:tcPr/>
                </a:tc>
                <a:tc>
                  <a:txBody>
                    <a:bodyPr/>
                    <a:lstStyle/>
                    <a:p>
                      <a:r>
                        <a:rPr lang="en-GB" sz="1100" dirty="0"/>
                        <a:t>5%</a:t>
                      </a:r>
                    </a:p>
                  </a:txBody>
                  <a:tcPr/>
                </a:tc>
                <a:extLst>
                  <a:ext uri="{0D108BD9-81ED-4DB2-BD59-A6C34878D82A}">
                    <a16:rowId xmlns:a16="http://schemas.microsoft.com/office/drawing/2014/main" val="137042563"/>
                  </a:ext>
                </a:extLst>
              </a:tr>
              <a:tr h="370840">
                <a:tc>
                  <a:txBody>
                    <a:bodyPr/>
                    <a:lstStyle/>
                    <a:p>
                      <a:r>
                        <a:rPr lang="en-GB" sz="1100" dirty="0"/>
                        <a:t>Equity</a:t>
                      </a:r>
                    </a:p>
                  </a:txBody>
                  <a:tcPr/>
                </a:tc>
                <a:tc>
                  <a:txBody>
                    <a:bodyPr/>
                    <a:lstStyle/>
                    <a:p>
                      <a:r>
                        <a:rPr lang="en-GB" sz="1100" dirty="0"/>
                        <a:t>16%</a:t>
                      </a:r>
                    </a:p>
                  </a:txBody>
                  <a:tcPr/>
                </a:tc>
                <a:tc>
                  <a:txBody>
                    <a:bodyPr/>
                    <a:lstStyle/>
                    <a:p>
                      <a:r>
                        <a:rPr lang="en-GB" sz="1100" dirty="0"/>
                        <a:t>27.5%</a:t>
                      </a:r>
                    </a:p>
                  </a:txBody>
                  <a:tcPr/>
                </a:tc>
                <a:tc>
                  <a:txBody>
                    <a:bodyPr/>
                    <a:lstStyle/>
                    <a:p>
                      <a:r>
                        <a:rPr lang="en-GB" sz="1100" dirty="0"/>
                        <a:t>35%</a:t>
                      </a:r>
                    </a:p>
                  </a:txBody>
                  <a:tcPr/>
                </a:tc>
                <a:extLst>
                  <a:ext uri="{0D108BD9-81ED-4DB2-BD59-A6C34878D82A}">
                    <a16:rowId xmlns:a16="http://schemas.microsoft.com/office/drawing/2014/main" val="2212435378"/>
                  </a:ext>
                </a:extLst>
              </a:tr>
              <a:tr h="370840">
                <a:tc>
                  <a:txBody>
                    <a:bodyPr/>
                    <a:lstStyle/>
                    <a:p>
                      <a:r>
                        <a:rPr lang="en-GB" sz="1100" dirty="0"/>
                        <a:t>Equity Tilts</a:t>
                      </a:r>
                    </a:p>
                  </a:txBody>
                  <a:tcPr/>
                </a:tc>
                <a:tc>
                  <a:txBody>
                    <a:bodyPr/>
                    <a:lstStyle/>
                    <a:p>
                      <a:r>
                        <a:rPr lang="en-GB" sz="1100" dirty="0"/>
                        <a:t>12%</a:t>
                      </a:r>
                    </a:p>
                  </a:txBody>
                  <a:tcPr/>
                </a:tc>
                <a:tc>
                  <a:txBody>
                    <a:bodyPr/>
                    <a:lstStyle/>
                    <a:p>
                      <a:r>
                        <a:rPr lang="en-GB" sz="1100" dirty="0"/>
                        <a:t>20%</a:t>
                      </a:r>
                    </a:p>
                  </a:txBody>
                  <a:tcPr/>
                </a:tc>
                <a:tc>
                  <a:txBody>
                    <a:bodyPr/>
                    <a:lstStyle/>
                    <a:p>
                      <a:r>
                        <a:rPr lang="en-GB" sz="1100" dirty="0"/>
                        <a:t>25%</a:t>
                      </a:r>
                    </a:p>
                  </a:txBody>
                  <a:tcPr/>
                </a:tc>
                <a:extLst>
                  <a:ext uri="{0D108BD9-81ED-4DB2-BD59-A6C34878D82A}">
                    <a16:rowId xmlns:a16="http://schemas.microsoft.com/office/drawing/2014/main" val="2253945875"/>
                  </a:ext>
                </a:extLst>
              </a:tr>
              <a:tr h="370840">
                <a:tc>
                  <a:txBody>
                    <a:bodyPr/>
                    <a:lstStyle/>
                    <a:p>
                      <a:r>
                        <a:rPr lang="en-GB" sz="1100" dirty="0"/>
                        <a:t>Emerging Markets</a:t>
                      </a:r>
                    </a:p>
                  </a:txBody>
                  <a:tcPr/>
                </a:tc>
                <a:tc>
                  <a:txBody>
                    <a:bodyPr/>
                    <a:lstStyle/>
                    <a:p>
                      <a:r>
                        <a:rPr lang="en-GB" sz="1100" dirty="0"/>
                        <a:t>2%</a:t>
                      </a:r>
                    </a:p>
                  </a:txBody>
                  <a:tcPr/>
                </a:tc>
                <a:tc>
                  <a:txBody>
                    <a:bodyPr/>
                    <a:lstStyle/>
                    <a:p>
                      <a:r>
                        <a:rPr lang="en-GB" sz="1100" dirty="0"/>
                        <a:t>3.5%</a:t>
                      </a:r>
                    </a:p>
                  </a:txBody>
                  <a:tcPr/>
                </a:tc>
                <a:tc>
                  <a:txBody>
                    <a:bodyPr/>
                    <a:lstStyle/>
                    <a:p>
                      <a:r>
                        <a:rPr lang="en-GB" sz="1100" dirty="0"/>
                        <a:t>5%</a:t>
                      </a:r>
                    </a:p>
                  </a:txBody>
                  <a:tcPr/>
                </a:tc>
                <a:extLst>
                  <a:ext uri="{0D108BD9-81ED-4DB2-BD59-A6C34878D82A}">
                    <a16:rowId xmlns:a16="http://schemas.microsoft.com/office/drawing/2014/main" val="1584124591"/>
                  </a:ext>
                </a:extLst>
              </a:tr>
            </a:tbl>
          </a:graphicData>
        </a:graphic>
      </p:graphicFrame>
      <p:pic>
        <p:nvPicPr>
          <p:cNvPr id="18" name="Picture 17" descr="A picture containing person, indoor, man, wall&#10;&#10;Description generated with high confidence">
            <a:extLst>
              <a:ext uri="{FF2B5EF4-FFF2-40B4-BE49-F238E27FC236}">
                <a16:creationId xmlns:a16="http://schemas.microsoft.com/office/drawing/2014/main" id="{EBC07D87-ADA4-462B-B798-B61A6DB8E608}"/>
              </a:ext>
            </a:extLst>
          </p:cNvPr>
          <p:cNvPicPr>
            <a:picLocks noChangeAspect="1"/>
          </p:cNvPicPr>
          <p:nvPr/>
        </p:nvPicPr>
        <p:blipFill rotWithShape="1">
          <a:blip r:embed="rId2">
            <a:extLst>
              <a:ext uri="{28A0092B-C50C-407E-A947-70E740481C1C}">
                <a14:useLocalDpi xmlns:a14="http://schemas.microsoft.com/office/drawing/2010/main" val="0"/>
              </a:ext>
            </a:extLst>
          </a:blip>
          <a:srcRect l="13972" t="204" r="33563" b="-204"/>
          <a:stretch/>
        </p:blipFill>
        <p:spPr>
          <a:xfrm>
            <a:off x="6798906" y="0"/>
            <a:ext cx="5393094" cy="6858000"/>
          </a:xfrm>
          <a:prstGeom prst="rect">
            <a:avLst/>
          </a:prstGeom>
        </p:spPr>
      </p:pic>
      <p:sp>
        <p:nvSpPr>
          <p:cNvPr id="8" name="TextBox 7">
            <a:extLst>
              <a:ext uri="{FF2B5EF4-FFF2-40B4-BE49-F238E27FC236}">
                <a16:creationId xmlns:a16="http://schemas.microsoft.com/office/drawing/2014/main" id="{F40BEC00-20B5-4F0B-8F48-48A28D30AEF7}"/>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49454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CD3A-6858-4B53-A72B-7DE5D7434FDB}"/>
              </a:ext>
            </a:extLst>
          </p:cNvPr>
          <p:cNvSpPr>
            <a:spLocks noGrp="1"/>
          </p:cNvSpPr>
          <p:nvPr>
            <p:ph type="title"/>
          </p:nvPr>
        </p:nvSpPr>
        <p:spPr/>
        <p:txBody>
          <a:bodyPr/>
          <a:lstStyle/>
          <a:p>
            <a:r>
              <a:rPr lang="en-GB" dirty="0">
                <a:solidFill>
                  <a:schemeClr val="accent1">
                    <a:lumMod val="75000"/>
                  </a:schemeClr>
                </a:solidFill>
              </a:rPr>
              <a:t>Testing Portfolios</a:t>
            </a:r>
            <a:endParaRPr lang="en-GB" dirty="0"/>
          </a:p>
        </p:txBody>
      </p:sp>
      <p:pic>
        <p:nvPicPr>
          <p:cNvPr id="5" name="Content Placeholder 4">
            <a:extLst>
              <a:ext uri="{FF2B5EF4-FFF2-40B4-BE49-F238E27FC236}">
                <a16:creationId xmlns:a16="http://schemas.microsoft.com/office/drawing/2014/main" id="{A4039441-4A20-4AEC-A8A8-7F9C89E9739C}"/>
              </a:ext>
            </a:extLst>
          </p:cNvPr>
          <p:cNvPicPr>
            <a:picLocks noGrp="1" noChangeAspect="1"/>
          </p:cNvPicPr>
          <p:nvPr>
            <p:ph sz="half" idx="1"/>
          </p:nvPr>
        </p:nvPicPr>
        <p:blipFill>
          <a:blip r:embed="rId2"/>
          <a:stretch>
            <a:fillRect/>
          </a:stretch>
        </p:blipFill>
        <p:spPr>
          <a:xfrm>
            <a:off x="197498" y="1914994"/>
            <a:ext cx="6622267" cy="4172600"/>
          </a:xfrm>
          <a:prstGeom prst="rect">
            <a:avLst/>
          </a:prstGeom>
        </p:spPr>
      </p:pic>
      <p:sp>
        <p:nvSpPr>
          <p:cNvPr id="4" name="Content Placeholder 3">
            <a:extLst>
              <a:ext uri="{FF2B5EF4-FFF2-40B4-BE49-F238E27FC236}">
                <a16:creationId xmlns:a16="http://schemas.microsoft.com/office/drawing/2014/main" id="{5B0018EA-3062-4BA6-BE15-19FBFFA51C75}"/>
              </a:ext>
            </a:extLst>
          </p:cNvPr>
          <p:cNvSpPr>
            <a:spLocks noGrp="1"/>
          </p:cNvSpPr>
          <p:nvPr>
            <p:ph sz="half" idx="2"/>
          </p:nvPr>
        </p:nvSpPr>
        <p:spPr>
          <a:xfrm>
            <a:off x="6750698" y="1825625"/>
            <a:ext cx="5181600" cy="4351338"/>
          </a:xfrm>
        </p:spPr>
        <p:txBody>
          <a:bodyPr>
            <a:normAutofit/>
          </a:bodyPr>
          <a:lstStyle/>
          <a:p>
            <a:pPr marL="0" indent="0">
              <a:buNone/>
            </a:pPr>
            <a:r>
              <a:rPr lang="en-GB" sz="1100" dirty="0"/>
              <a:t>We use a powerful analysis tool which gives us access to independent  returns information to back test our models. </a:t>
            </a:r>
          </a:p>
          <a:p>
            <a:pPr marL="0" indent="0">
              <a:buNone/>
            </a:pPr>
            <a:r>
              <a:rPr lang="en-GB" sz="1100" dirty="0"/>
              <a:t>It is important when deciding which portfolio is most suitable for your planning needs that you understand the risk you are taking and the potential for capital loss.</a:t>
            </a:r>
          </a:p>
          <a:p>
            <a:pPr marL="0" indent="0">
              <a:buNone/>
            </a:pPr>
            <a:r>
              <a:rPr lang="en-GB" sz="1100" dirty="0"/>
              <a:t>This graph shows what would have happened to the investment of £10,000 into different risk-rated portfolios would have achieved since December 29</a:t>
            </a:r>
            <a:r>
              <a:rPr lang="en-GB" sz="1100" baseline="30000" dirty="0"/>
              <a:t>th</a:t>
            </a:r>
            <a:r>
              <a:rPr lang="en-GB" sz="1100" dirty="0"/>
              <a:t> 2000.</a:t>
            </a:r>
          </a:p>
          <a:p>
            <a:pPr marL="0" indent="0">
              <a:buNone/>
            </a:pPr>
            <a:endParaRPr lang="en-GB" sz="1100" dirty="0"/>
          </a:p>
          <a:p>
            <a:pPr marL="0" indent="0">
              <a:buNone/>
            </a:pPr>
            <a:endParaRPr lang="en-GB" dirty="0"/>
          </a:p>
        </p:txBody>
      </p:sp>
      <p:sp>
        <p:nvSpPr>
          <p:cNvPr id="6" name="TextBox 5">
            <a:extLst>
              <a:ext uri="{FF2B5EF4-FFF2-40B4-BE49-F238E27FC236}">
                <a16:creationId xmlns:a16="http://schemas.microsoft.com/office/drawing/2014/main" id="{4E560CEC-E4DD-4E2A-8F26-654EDF584336}"/>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50226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CD3A-6858-4B53-A72B-7DE5D7434FDB}"/>
              </a:ext>
            </a:extLst>
          </p:cNvPr>
          <p:cNvSpPr>
            <a:spLocks noGrp="1"/>
          </p:cNvSpPr>
          <p:nvPr>
            <p:ph type="title"/>
          </p:nvPr>
        </p:nvSpPr>
        <p:spPr/>
        <p:txBody>
          <a:bodyPr/>
          <a:lstStyle/>
          <a:p>
            <a:r>
              <a:rPr lang="en-GB" dirty="0">
                <a:solidFill>
                  <a:schemeClr val="accent1">
                    <a:lumMod val="75000"/>
                  </a:schemeClr>
                </a:solidFill>
              </a:rPr>
              <a:t>Risk versus reward</a:t>
            </a:r>
            <a:endParaRPr lang="en-GB" dirty="0"/>
          </a:p>
        </p:txBody>
      </p:sp>
      <p:sp>
        <p:nvSpPr>
          <p:cNvPr id="4" name="Content Placeholder 3">
            <a:extLst>
              <a:ext uri="{FF2B5EF4-FFF2-40B4-BE49-F238E27FC236}">
                <a16:creationId xmlns:a16="http://schemas.microsoft.com/office/drawing/2014/main" id="{5B0018EA-3062-4BA6-BE15-19FBFFA51C75}"/>
              </a:ext>
            </a:extLst>
          </p:cNvPr>
          <p:cNvSpPr>
            <a:spLocks noGrp="1"/>
          </p:cNvSpPr>
          <p:nvPr>
            <p:ph sz="half" idx="2"/>
          </p:nvPr>
        </p:nvSpPr>
        <p:spPr>
          <a:xfrm>
            <a:off x="6750698" y="1825625"/>
            <a:ext cx="5181600" cy="4351338"/>
          </a:xfrm>
        </p:spPr>
        <p:txBody>
          <a:bodyPr>
            <a:normAutofit/>
          </a:bodyPr>
          <a:lstStyle/>
          <a:p>
            <a:pPr marL="0" indent="0">
              <a:buNone/>
            </a:pPr>
            <a:r>
              <a:rPr lang="en-GB" sz="1100" dirty="0"/>
              <a:t>It is important to consider the balance for taking risk, the chart opposite illustrates over the past five years how the portfolios have compensated investors for either taking risk or reducing risk.  </a:t>
            </a:r>
          </a:p>
          <a:p>
            <a:pPr marL="0" indent="0">
              <a:buNone/>
            </a:pPr>
            <a:r>
              <a:rPr lang="en-GB" sz="1100" dirty="0"/>
              <a:t>There will be periods where taking risk does not pay dividends, and therefore you need to be comfortable that you will not need access to the money in the short term.  Investment risk, can sometimes present difficult decisions such as deferring retirement or putting off a purchase.  </a:t>
            </a:r>
          </a:p>
          <a:p>
            <a:pPr marL="0" indent="0">
              <a:buNone/>
            </a:pPr>
            <a:r>
              <a:rPr lang="en-GB" sz="1100" dirty="0"/>
              <a:t>Our risk rated solutions can help ease that journey, as each of the portfolios will be comprised of a wide range of assets, some will be stable and there daily price movements will be small, other assets, such as Emerging Markets will have large movements in the asset price daily.</a:t>
            </a:r>
          </a:p>
          <a:p>
            <a:pPr marL="0" indent="0">
              <a:buNone/>
            </a:pPr>
            <a:r>
              <a:rPr lang="en-GB" sz="1100" dirty="0"/>
              <a:t>Your adviser will discuss with you an appropriate balance between safe assets and growth assets. </a:t>
            </a:r>
          </a:p>
          <a:p>
            <a:pPr marL="0" indent="0">
              <a:buNone/>
            </a:pPr>
            <a:endParaRPr lang="en-GB" sz="1100"/>
          </a:p>
          <a:p>
            <a:pPr marL="0" indent="0">
              <a:buNone/>
            </a:pPr>
            <a:endParaRPr lang="en-GB" sz="1100" dirty="0"/>
          </a:p>
          <a:p>
            <a:pPr marL="0" indent="0">
              <a:buNone/>
            </a:pPr>
            <a:endParaRPr lang="en-GB" sz="1100" dirty="0"/>
          </a:p>
          <a:p>
            <a:pPr marL="0" indent="0">
              <a:buNone/>
            </a:pPr>
            <a:endParaRPr lang="en-GB" dirty="0"/>
          </a:p>
        </p:txBody>
      </p:sp>
      <p:pic>
        <p:nvPicPr>
          <p:cNvPr id="8" name="Content Placeholder 7">
            <a:extLst>
              <a:ext uri="{FF2B5EF4-FFF2-40B4-BE49-F238E27FC236}">
                <a16:creationId xmlns:a16="http://schemas.microsoft.com/office/drawing/2014/main" id="{F0BEC8CF-53A6-4506-8A1D-A5F36F1B2806}"/>
              </a:ext>
            </a:extLst>
          </p:cNvPr>
          <p:cNvPicPr>
            <a:picLocks noGrp="1" noChangeAspect="1"/>
          </p:cNvPicPr>
          <p:nvPr>
            <p:ph sz="half" idx="1"/>
          </p:nvPr>
        </p:nvPicPr>
        <p:blipFill>
          <a:blip r:embed="rId2"/>
          <a:stretch>
            <a:fillRect/>
          </a:stretch>
        </p:blipFill>
        <p:spPr>
          <a:xfrm>
            <a:off x="96659" y="1825625"/>
            <a:ext cx="6654039" cy="4192619"/>
          </a:xfrm>
          <a:prstGeom prst="rect">
            <a:avLst/>
          </a:prstGeom>
        </p:spPr>
      </p:pic>
      <p:sp>
        <p:nvSpPr>
          <p:cNvPr id="5" name="TextBox 4">
            <a:extLst>
              <a:ext uri="{FF2B5EF4-FFF2-40B4-BE49-F238E27FC236}">
                <a16:creationId xmlns:a16="http://schemas.microsoft.com/office/drawing/2014/main" id="{A7D4259F-33D7-46E1-A818-197B12CCE53D}"/>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273598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E0AB6730563748A595D8547ECA7A26" ma:contentTypeVersion="12" ma:contentTypeDescription="Create a new document." ma:contentTypeScope="" ma:versionID="886f28a0e9150c48f62cda0a5241de3d">
  <xsd:schema xmlns:xsd="http://www.w3.org/2001/XMLSchema" xmlns:xs="http://www.w3.org/2001/XMLSchema" xmlns:p="http://schemas.microsoft.com/office/2006/metadata/properties" xmlns:ns2="47132339-6cbe-43f9-930d-2ac39d782e15" xmlns:ns3="3b5fcbd9-33b5-4d28-99d3-91b6a09c8465" targetNamespace="http://schemas.microsoft.com/office/2006/metadata/properties" ma:root="true" ma:fieldsID="6e6e1bf8b4a06dbc15610dbc352d1cf1" ns2:_="" ns3:_="">
    <xsd:import namespace="47132339-6cbe-43f9-930d-2ac39d782e15"/>
    <xsd:import namespace="3b5fcbd9-33b5-4d28-99d3-91b6a09c846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32339-6cbe-43f9-930d-2ac39d782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fcbd9-33b5-4d28-99d3-91b6a09c846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F724FD-01D7-4A9C-9590-A0CF7E300563}"/>
</file>

<file path=customXml/itemProps2.xml><?xml version="1.0" encoding="utf-8"?>
<ds:datastoreItem xmlns:ds="http://schemas.openxmlformats.org/officeDocument/2006/customXml" ds:itemID="{9ADF394F-6E8C-45B6-A495-723ABA011FA7}">
  <ds:schemaRefs>
    <ds:schemaRef ds:uri="http://schemas.microsoft.com/sharepoint/v3/contenttype/forms"/>
  </ds:schemaRefs>
</ds:datastoreItem>
</file>

<file path=customXml/itemProps3.xml><?xml version="1.0" encoding="utf-8"?>
<ds:datastoreItem xmlns:ds="http://schemas.openxmlformats.org/officeDocument/2006/customXml" ds:itemID="{05348DE3-EA69-4A1B-B65A-848294E6E41A}">
  <ds:schemaRefs>
    <ds:schemaRef ds:uri="47132339-6cbe-43f9-930d-2ac39d782e15"/>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3b5fcbd9-33b5-4d28-99d3-91b6a09c846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429</TotalTime>
  <Words>1599</Words>
  <Application>Microsoft Office PowerPoint</Application>
  <PresentationFormat>Widescreen</PresentationFormat>
  <Paragraphs>129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Book</vt:lpstr>
      <vt:lpstr>Calibri</vt:lpstr>
      <vt:lpstr>Calibri Light</vt:lpstr>
      <vt:lpstr>Estrangelo Edessa</vt:lpstr>
      <vt:lpstr>Trajan Pro</vt:lpstr>
      <vt:lpstr>Office Theme</vt:lpstr>
      <vt:lpstr>PowerPoint Presentation</vt:lpstr>
      <vt:lpstr>Assessing Risk, Asset Allocation and Modern Portfolio Construction</vt:lpstr>
      <vt:lpstr>What is Risk</vt:lpstr>
      <vt:lpstr>The starting point</vt:lpstr>
      <vt:lpstr>Factors influencing risk</vt:lpstr>
      <vt:lpstr>Portfolio Construction</vt:lpstr>
      <vt:lpstr>Our Risk Rated Models</vt:lpstr>
      <vt:lpstr>Testing Portfolios</vt:lpstr>
      <vt:lpstr>Risk versus reward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Rice</dc:creator>
  <cp:lastModifiedBy>Jay Rice</cp:lastModifiedBy>
  <cp:revision>2</cp:revision>
  <dcterms:created xsi:type="dcterms:W3CDTF">2017-09-22T15:11:31Z</dcterms:created>
  <dcterms:modified xsi:type="dcterms:W3CDTF">2019-08-12T16:14:08Z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0x010100CEE0AB6730563748A595D8547ECA7A26</vt:lpwstr>
  </property>
  <property fmtid="{D5CDD505-2E9C-101B-9397-08002B2CF9AE}" pid="3" name="AuthorIds_UIVersion_1024">
    <vt:lpwstr>12</vt:lpwstr>
  </property>
</Properties>
</file>